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0" r:id="rId2"/>
    <p:sldId id="257" r:id="rId3"/>
    <p:sldId id="259" r:id="rId4"/>
    <p:sldId id="260" r:id="rId5"/>
    <p:sldId id="267" r:id="rId6"/>
    <p:sldId id="262" r:id="rId7"/>
    <p:sldId id="265" r:id="rId8"/>
    <p:sldId id="268" r:id="rId9"/>
    <p:sldId id="266" r:id="rId10"/>
    <p:sldId id="269" r:id="rId11"/>
    <p:sldId id="27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3" d="100"/>
          <a:sy n="123" d="100"/>
        </p:scale>
        <p:origin x="-114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48709" y="785446"/>
            <a:ext cx="8428891" cy="5334000"/>
          </a:xfrm>
        </p:spPr>
        <p:txBody>
          <a:bodyPr>
            <a:noAutofit/>
          </a:bodyPr>
          <a:lstStyle/>
          <a:p>
            <a:pPr marL="0" indent="0" algn="ctr">
              <a:lnSpc>
                <a:spcPct val="114000"/>
              </a:lnSpc>
              <a:buNone/>
            </a:pPr>
            <a:r>
              <a:rPr lang="ru-RU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Благодійна</a:t>
            </a:r>
            <a: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організація</a:t>
            </a:r>
            <a: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«</a:t>
            </a:r>
            <a:r>
              <a:rPr lang="ru-RU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Благодійний</a:t>
            </a:r>
            <a: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фонд «</a:t>
            </a:r>
            <a:r>
              <a:rPr lang="ru-RU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Всеукраїнське</a:t>
            </a:r>
            <a: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об’єднання</a:t>
            </a:r>
            <a: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людей з </a:t>
            </a:r>
            <a:r>
              <a:rPr lang="ru-RU" sz="32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наркозалежністю</a:t>
            </a:r>
            <a:r>
              <a:rPr lang="ru-RU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(ВОЛНА</a:t>
            </a:r>
            <a:r>
              <a:rPr lang="ru-RU" sz="32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)»</a:t>
            </a:r>
          </a:p>
          <a:p>
            <a:pPr marL="0" indent="0">
              <a:lnSpc>
                <a:spcPct val="114000"/>
              </a:lnSpc>
              <a:buNone/>
            </a:pPr>
            <a:endParaRPr lang="uk-UA" sz="20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uk-UA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14000"/>
              </a:lnSpc>
              <a:buNone/>
            </a:pPr>
            <a:r>
              <a:rPr lang="uk-UA" sz="28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Звіт </a:t>
            </a:r>
          </a:p>
          <a:p>
            <a:pPr marL="0" indent="0" algn="ctr">
              <a:lnSpc>
                <a:spcPct val="114000"/>
              </a:lnSpc>
              <a:buNone/>
            </a:pPr>
            <a:r>
              <a:rPr lang="uk-UA" sz="2800" b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2021 БО </a:t>
            </a:r>
            <a:r>
              <a:rPr lang="uk-UA" sz="28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БФ ВОЛНА </a:t>
            </a:r>
            <a:endParaRPr lang="en-US" sz="28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14000"/>
              </a:lnSpc>
              <a:buNone/>
            </a:pPr>
            <a:endParaRPr lang="uk-UA" sz="2400" b="1" dirty="0" smtClean="0">
              <a:solidFill>
                <a:srgbClr val="33996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lnSpc>
                <a:spcPct val="114000"/>
              </a:lnSpc>
              <a:buNone/>
            </a:pPr>
            <a:r>
              <a:rPr lang="uk-UA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Київ 202</a:t>
            </a:r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uk-UA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рік</a:t>
            </a:r>
            <a:endParaRPr lang="ru-RU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399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583" y="245287"/>
            <a:ext cx="8615006" cy="39479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err="1"/>
              <a:t>Визначні</a:t>
            </a:r>
            <a:r>
              <a:rPr lang="ru-RU" sz="2800" b="1" dirty="0"/>
              <a:t> </a:t>
            </a:r>
            <a:r>
              <a:rPr lang="ru-RU" sz="2800" b="1" dirty="0" err="1" smtClean="0"/>
              <a:t>успіхи</a:t>
            </a:r>
            <a:r>
              <a:rPr lang="ru-RU" sz="2800" b="1" dirty="0" smtClean="0"/>
              <a:t> 2021 року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7359" y="973016"/>
            <a:ext cx="9901646" cy="575603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Організовано та проведено переобрання представників спільноти у координаційних радах з питань ТБ/ВІЛ- 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представникі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спільноти ЛВНІ фактично включені до складу КР у 19 регіонах країни. У 2021 році, уперше, За підтримки ЦГЗ МОЗ, спільно з організацією ВОНА, подані списки представників і представниць в усі КР з питань ТБ/ВІЛ.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ВОЛНА організувала та провела збір інформації щодо фінансування 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областними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і міськими радами послуг для ЛВНІ (з урахуванням фінансування окремих програм)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Проаналізувавши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відповіді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висновки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про брак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коштів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навіть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відсутність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програм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для ЛВНІ доведено до </a:t>
            </a:r>
            <a:r>
              <a:rPr lang="ru-RU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членів</a:t>
            </a:r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НКР та комитетов НКР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Формування нової політичної 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дікларації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під час участі високого рівня де участь прийняв представник ЛВНІ Антон 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Басенко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937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583" y="245287"/>
            <a:ext cx="8615006" cy="39479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err="1" smtClean="0"/>
              <a:t>Прогалини</a:t>
            </a:r>
            <a:r>
              <a:rPr lang="ru-RU" sz="2800" b="1" dirty="0" smtClean="0"/>
              <a:t> та </a:t>
            </a:r>
            <a:r>
              <a:rPr lang="ru-RU" sz="2800" b="1" dirty="0" err="1" smtClean="0"/>
              <a:t>цілі</a:t>
            </a:r>
            <a:r>
              <a:rPr lang="ru-RU" sz="2800" b="1" dirty="0" smtClean="0"/>
              <a:t> для </a:t>
            </a:r>
            <a:r>
              <a:rPr lang="ru-RU" sz="2800" b="1" dirty="0" err="1" smtClean="0"/>
              <a:t>удосконалення</a:t>
            </a:r>
            <a:r>
              <a:rPr lang="ru-RU" sz="2800" b="1" dirty="0" smtClean="0"/>
              <a:t> 2021 року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7359" y="640080"/>
            <a:ext cx="9901646" cy="6088966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uk-UA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Низький 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рівень відповідальності або навіть неможливість представляти інтереси спільноти у своєму регіоні лідерами спільноти (відмова партнерів від співпраці, немає доступу до спільноти, не бажання розвивати спільноту, недостатній рівень знань, відсутність комунікації с ЦО ВОЛНА, відсутність висвітлення своїх досягнень та інше)</a:t>
            </a:r>
          </a:p>
          <a:p>
            <a:pPr>
              <a:buFontTx/>
              <a:buChar char="-"/>
            </a:pP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Спільнота </a:t>
            </a:r>
            <a:r>
              <a:rPr lang="uk-UA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ЛВН 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різна, потреби фактично різні – підготовка регіональних представників, як і ресурси (враховуючи партнерство з іншими НУО) фактично різне а де коли навіть взагалі відсутнє що робить обмеження для представника спільноти навіть увійти до складу ради, або провести інформаційне </a:t>
            </a:r>
          </a:p>
          <a:p>
            <a:pPr>
              <a:buFontTx/>
              <a:buChar char="-"/>
            </a:pP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Написано та подано 8 проектних пропозицій (2 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Єфью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інтернешенал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3 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ВииВ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та 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Гелеад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3 до ЕСЛУН) але всього одна була підтримана на створення ресурсного центру ВОЛНА-ДОНБАС. Такий стан речей створює умови для непокоєння за те, що фактично спільнота не має свого голосу, гнучкості для вирішення своїх питань і повинна працювати через посередників  які фактично не змінюють політики, не відстоюють 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ії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перед ГФ чи іншими донорами.</a:t>
            </a:r>
          </a:p>
          <a:p>
            <a:pPr>
              <a:buFontTx/>
              <a:buChar char="-"/>
            </a:pP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Бракує фактично ресурсів для залучення експертів з розробці нормативних документів, законодавчих актів чи законів</a:t>
            </a:r>
          </a:p>
          <a:p>
            <a:pPr>
              <a:buFontTx/>
              <a:buChar char="-"/>
            </a:pP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Бракує коштів для проведення релевантних досліджень силами спільноти (МУСС та </a:t>
            </a:r>
            <a:r>
              <a:rPr lang="uk-UA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інщі</a:t>
            </a:r>
            <a:r>
              <a:rPr lang="uk-UA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 Мова йде про те, що фактично дослідження стоіть 20-50 тисяч доларів де 20-30 відсотків це проходження етичного комітету. Спільнота проводить дослідження але вагомого вплив інформація не дає (майже завжди «інформацію взяти до відома» )</a:t>
            </a:r>
          </a:p>
          <a:p>
            <a:pPr>
              <a:buFontTx/>
              <a:buChar char="-"/>
            </a:pPr>
            <a:endParaRPr lang="uk-UA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833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35767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/>
              <a:t>Мета діяльності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611824"/>
            <a:ext cx="8915400" cy="3482690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15000"/>
              </a:lnSpc>
              <a:buClr>
                <a:srgbClr val="353535"/>
              </a:buClr>
              <a:buNone/>
              <a:tabLst>
                <a:tab pos="180340" algn="l"/>
              </a:tabLst>
            </a:pPr>
            <a:r>
              <a:rPr lang="uk-UA" sz="700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uk-UA" sz="1400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Сферами благодійної діяльності є: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lvl="0" algn="just">
              <a:lnSpc>
                <a:spcPct val="115000"/>
              </a:lnSpc>
              <a:buClr>
                <a:srgbClr val="353535"/>
              </a:buClr>
              <a:tabLst>
                <a:tab pos="180340" algn="l"/>
              </a:tabLst>
            </a:pPr>
            <a:r>
              <a:rPr lang="uk-UA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•	охорона здоров’я ЛВН/ЛЖН, у тому числі, у сфері профілактики ВІЛ-інфекції/СНІДу, туберкульозу, інших інфекційних захворювань;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lvl="0" algn="just">
              <a:lnSpc>
                <a:spcPct val="115000"/>
              </a:lnSpc>
              <a:buClr>
                <a:srgbClr val="353535"/>
              </a:buClr>
              <a:tabLst>
                <a:tab pos="180340" algn="l"/>
              </a:tabLst>
            </a:pPr>
            <a:r>
              <a:rPr lang="uk-UA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•	опіка і піклування, законне представництво та допомога людям з наркозалежністю;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lvl="0" algn="just">
              <a:lnSpc>
                <a:spcPct val="115000"/>
              </a:lnSpc>
              <a:buClr>
                <a:srgbClr val="353535"/>
              </a:buClr>
              <a:tabLst>
                <a:tab pos="180340" algn="l"/>
              </a:tabLst>
            </a:pPr>
            <a:r>
              <a:rPr lang="uk-UA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•	соціальний захист, соціальне забезпечення, соціальні послуги і подолання бідності серед ЛВН/ЛЖН; 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lvl="0" algn="just">
              <a:lnSpc>
                <a:spcPct val="115000"/>
              </a:lnSpc>
              <a:buClr>
                <a:srgbClr val="353535"/>
              </a:buClr>
              <a:tabLst>
                <a:tab pos="180340" algn="l"/>
              </a:tabLst>
            </a:pPr>
            <a:r>
              <a:rPr lang="uk-UA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•	освіта та навчання ЛВН/ЛЖН;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lvl="0" algn="just">
              <a:lnSpc>
                <a:spcPct val="115000"/>
              </a:lnSpc>
              <a:buClr>
                <a:srgbClr val="353535"/>
              </a:buClr>
              <a:tabLst>
                <a:tab pos="180340" algn="l"/>
              </a:tabLst>
            </a:pPr>
            <a:r>
              <a:rPr lang="uk-UA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•	наука і наукові дослідження;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lvl="0" algn="just">
              <a:lnSpc>
                <a:spcPct val="115000"/>
              </a:lnSpc>
              <a:buClr>
                <a:srgbClr val="353535"/>
              </a:buClr>
              <a:tabLst>
                <a:tab pos="180340" algn="l"/>
              </a:tabLst>
            </a:pPr>
            <a:r>
              <a:rPr lang="uk-UA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•	права людини і громадянина та основоположні свободи;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lvl="0" algn="just">
              <a:lnSpc>
                <a:spcPct val="115000"/>
              </a:lnSpc>
              <a:buClr>
                <a:srgbClr val="353535"/>
              </a:buClr>
              <a:tabLst>
                <a:tab pos="180340" algn="l"/>
              </a:tabLst>
            </a:pPr>
            <a:r>
              <a:rPr lang="uk-UA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•	розвиток територіальних громад;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lvl="0" algn="just">
              <a:lnSpc>
                <a:spcPct val="115000"/>
              </a:lnSpc>
              <a:buClr>
                <a:srgbClr val="353535"/>
              </a:buClr>
              <a:tabLst>
                <a:tab pos="180340" algn="l"/>
              </a:tabLst>
            </a:pPr>
            <a:r>
              <a:rPr lang="uk-UA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•	розвиток міжнародної співпраці України.</a:t>
            </a:r>
            <a:endParaRPr lang="ru-RU" sz="14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pPr lvl="0" algn="just">
              <a:lnSpc>
                <a:spcPct val="115000"/>
              </a:lnSpc>
              <a:buClr>
                <a:srgbClr val="353535"/>
              </a:buClr>
              <a:tabLst>
                <a:tab pos="180340" algn="l"/>
              </a:tabLst>
            </a:pPr>
            <a:r>
              <a:rPr lang="uk-UA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itchFamily="34" charset="0"/>
                <a:ea typeface="Calibri"/>
                <a:cs typeface="Arial" pitchFamily="34" charset="0"/>
              </a:rPr>
              <a:t>      Організація здійснює благодійну діяльність згідно із Законом України "Про благодійництво і благодійні організації", а також іншими законодавчими актами України.</a:t>
            </a:r>
            <a:endParaRPr lang="ru-RU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398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7359" y="333214"/>
            <a:ext cx="9901646" cy="604145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5000"/>
              </a:lnSpc>
              <a:buNone/>
              <a:tabLst>
                <a:tab pos="180340" algn="l"/>
              </a:tabLst>
            </a:pPr>
            <a:r>
              <a:rPr lang="uk-UA" b="1" dirty="0">
                <a:latin typeface="Arial"/>
                <a:ea typeface="Calibri"/>
                <a:cs typeface="Times New Roman"/>
              </a:rPr>
              <a:t>Цілями Організації є здійснення благодійної діяльності та надання благодійної допомоги.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buNone/>
              <a:tabLst>
                <a:tab pos="180340" algn="l"/>
              </a:tabLst>
            </a:pPr>
            <a:r>
              <a:rPr lang="uk-UA" b="1" dirty="0">
                <a:latin typeface="Arial"/>
                <a:ea typeface="Calibri"/>
                <a:cs typeface="Times New Roman"/>
              </a:rPr>
              <a:t>       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buNone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       </a:t>
            </a:r>
            <a:r>
              <a:rPr lang="uk-UA" b="1" dirty="0">
                <a:latin typeface="Arial"/>
                <a:ea typeface="Calibri"/>
                <a:cs typeface="Times New Roman"/>
              </a:rPr>
              <a:t>       Місія: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       Ми – люди, які живуть з наркозалежністю, об’єднались задля допомоги один одному, забезпеченню потреб та захисту наших прав.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       Ми об'єдналися заради того, щоб ЛВН стали повноцінними членами суспільства – інтегрованими,  соціалізованими та  прийнятими.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b="1" dirty="0">
                <a:latin typeface="Arial"/>
                <a:ea typeface="Calibri"/>
                <a:cs typeface="Times New Roman"/>
              </a:rPr>
              <a:t>       </a:t>
            </a:r>
            <a:r>
              <a:rPr lang="uk-UA" b="1" dirty="0" err="1">
                <a:latin typeface="Arial"/>
                <a:ea typeface="Calibri"/>
                <a:cs typeface="Times New Roman"/>
              </a:rPr>
              <a:t>Візія</a:t>
            </a:r>
            <a:r>
              <a:rPr lang="uk-UA" b="1" dirty="0">
                <a:latin typeface="Arial"/>
                <a:ea typeface="Calibri"/>
                <a:cs typeface="Times New Roman"/>
              </a:rPr>
              <a:t>: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       Ми бачимо світ, де поважають право людини на вживання психічно-активних речовин, люди, які живуть з наркозалежністю  </a:t>
            </a:r>
            <a:r>
              <a:rPr lang="uk-UA" dirty="0" err="1">
                <a:latin typeface="Arial"/>
                <a:ea typeface="Calibri"/>
                <a:cs typeface="Times New Roman"/>
              </a:rPr>
              <a:t>декриміналізовані</a:t>
            </a:r>
            <a:r>
              <a:rPr lang="uk-UA" dirty="0">
                <a:latin typeface="Arial"/>
                <a:ea typeface="Calibri"/>
                <a:cs typeface="Times New Roman"/>
              </a:rPr>
              <a:t>, а їх права не порушують, не піддають стигмі та дискримінації. Бачимо Світ, у якому ЛВН мають рівні права і можливості на працевлаштування, освіту, лікування і не є злочинцями через свою залежність. 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buNone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       </a:t>
            </a:r>
            <a:r>
              <a:rPr lang="uk-UA" b="1" dirty="0">
                <a:latin typeface="Arial"/>
                <a:ea typeface="Calibri"/>
                <a:cs typeface="Times New Roman"/>
              </a:rPr>
              <a:t>Цінності: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•	демократичність та залучення в процес прийняття рішень;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•	єдність, згуртованість та партнерство;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•	відкритість та повага до ЛВН; 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•	гуманне відношення до ЛВН на засадах принципу «рівний-рівному»;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•	унікальність експертного досвіду;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•	відповідальність та прозорість діяльності;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•	креативність та пошук нових рішень.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670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7359" y="131736"/>
            <a:ext cx="9901646" cy="6242937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15000"/>
              </a:lnSpc>
              <a:buNone/>
              <a:tabLst>
                <a:tab pos="180340" algn="l"/>
              </a:tabLst>
            </a:pPr>
            <a:r>
              <a:rPr lang="uk-UA" sz="3200" b="1" dirty="0" smtClean="0">
                <a:latin typeface="Arial"/>
                <a:ea typeface="Calibri"/>
                <a:cs typeface="Times New Roman"/>
              </a:rPr>
              <a:t>Основні </a:t>
            </a:r>
            <a:r>
              <a:rPr lang="uk-UA" sz="3200" b="1" dirty="0">
                <a:latin typeface="Arial"/>
                <a:ea typeface="Calibri"/>
                <a:cs typeface="Times New Roman"/>
              </a:rPr>
              <a:t>партнери (міжнародні, державні, регіональні):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БО «100 відсотків життя», МБФ «Альянс громадського здоров’я» 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ЦГЗ МОЗ України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БФ «Надія та довіра»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ГО "Клуб "Еней"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СОГО "Клуб Шанс"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ВБО «</a:t>
            </a:r>
            <a:r>
              <a:rPr lang="uk-UA" sz="3200" dirty="0" err="1">
                <a:latin typeface="Arial"/>
                <a:ea typeface="Calibri"/>
                <a:cs typeface="Times New Roman"/>
              </a:rPr>
              <a:t>Конвіктус</a:t>
            </a:r>
            <a:r>
              <a:rPr lang="uk-UA" sz="3200" dirty="0">
                <a:latin typeface="Arial"/>
                <a:ea typeface="Calibri"/>
                <a:cs typeface="Times New Roman"/>
              </a:rPr>
              <a:t> Україна»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Ресурсні центри «МЕРИДІАН», ВОЛНА-ЗАХІД, ВОЛНА-ПІВДЕНЬ, ВОЛНА ДОНБАС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ЖОГО «Перспектива»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Офіс громадських детективів Житомирської області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КЗ СОР "Обласний наркологічний </a:t>
            </a:r>
            <a:r>
              <a:rPr lang="uk-UA" sz="3200" dirty="0" err="1">
                <a:latin typeface="Arial"/>
                <a:ea typeface="Calibri"/>
                <a:cs typeface="Times New Roman"/>
              </a:rPr>
              <a:t>диспанцер</a:t>
            </a:r>
            <a:r>
              <a:rPr lang="uk-UA" sz="3200" dirty="0">
                <a:latin typeface="Arial"/>
                <a:ea typeface="Calibri"/>
                <a:cs typeface="Times New Roman"/>
              </a:rPr>
              <a:t>"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Сумська обласна клінічна інфекційна лікарня ім. З.І. </a:t>
            </a:r>
            <a:r>
              <a:rPr lang="uk-UA" sz="3200" dirty="0" err="1">
                <a:latin typeface="Arial"/>
                <a:ea typeface="Calibri"/>
                <a:cs typeface="Times New Roman"/>
              </a:rPr>
              <a:t>Красовицького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Управління забезпечення прав людини Національної поліції України в Луганській області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Луганська обласна прокуратура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Луганське обласне управління з питань </a:t>
            </a:r>
            <a:r>
              <a:rPr lang="uk-UA" sz="3200" dirty="0" err="1">
                <a:latin typeface="Arial"/>
                <a:ea typeface="Calibri"/>
                <a:cs typeface="Times New Roman"/>
              </a:rPr>
              <a:t>пробації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</a:t>
            </a:r>
            <a:r>
              <a:rPr lang="uk-UA" sz="3200" dirty="0" err="1">
                <a:latin typeface="Arial"/>
                <a:ea typeface="Calibri"/>
                <a:cs typeface="Times New Roman"/>
              </a:rPr>
              <a:t>Луганский</a:t>
            </a:r>
            <a:r>
              <a:rPr lang="uk-UA" sz="3200" dirty="0">
                <a:latin typeface="Arial"/>
                <a:ea typeface="Calibri"/>
                <a:cs typeface="Times New Roman"/>
              </a:rPr>
              <a:t> обласний наркологічний диспансер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ЛУГООТ «Мережа ЛЖВ»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БФ «Обрій»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«Веселка», м. Одеса.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ОБФ «Шлях до Дому», м. Одеса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БФ «Вертикаль»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 smtClean="0">
                <a:latin typeface="Arial"/>
                <a:ea typeface="Calibri"/>
                <a:cs typeface="Times New Roman"/>
              </a:rPr>
              <a:t>БО ВОНА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 smtClean="0">
                <a:latin typeface="Arial"/>
                <a:ea typeface="Calibri"/>
                <a:cs typeface="Times New Roman"/>
              </a:rPr>
              <a:t></a:t>
            </a:r>
            <a:r>
              <a:rPr lang="uk-UA" sz="3200" dirty="0">
                <a:latin typeface="Arial"/>
                <a:ea typeface="Calibri"/>
                <a:cs typeface="Times New Roman"/>
              </a:rPr>
              <a:t>	Регіональне Представництво Управління Захисту Людини в м. Полтава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 smtClean="0">
                <a:latin typeface="Arial"/>
                <a:ea typeface="Calibri"/>
                <a:cs typeface="Times New Roman"/>
              </a:rPr>
              <a:t></a:t>
            </a:r>
            <a:r>
              <a:rPr lang="uk-UA" sz="3200" dirty="0">
                <a:latin typeface="Arial"/>
                <a:ea typeface="Calibri"/>
                <a:cs typeface="Times New Roman"/>
              </a:rPr>
              <a:t>	КМНКЛ «СОЦІОТЕРАПІЯ»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КЛУБ ШАНС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sz="3200" dirty="0">
                <a:latin typeface="Arial"/>
                <a:ea typeface="Calibri"/>
                <a:cs typeface="Times New Roman"/>
              </a:rPr>
              <a:t>	БФ ПАРУС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24000"/>
              </a:lnSpc>
              <a:buNone/>
            </a:pPr>
            <a:endParaRPr lang="ru-RU" sz="3200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4000"/>
              </a:lnSpc>
              <a:buNone/>
            </a:pPr>
            <a:endParaRPr lang="ru-RU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566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7359" y="449452"/>
            <a:ext cx="9901646" cy="5925222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lnSpc>
                <a:spcPct val="115000"/>
              </a:lnSpc>
              <a:buNone/>
              <a:tabLst>
                <a:tab pos="180340" algn="l"/>
              </a:tabLst>
            </a:pPr>
            <a:r>
              <a:rPr lang="uk-UA" b="1" dirty="0">
                <a:latin typeface="Arial"/>
                <a:ea typeface="Calibri"/>
                <a:cs typeface="Times New Roman"/>
              </a:rPr>
              <a:t>Сильні сторони Об'єднання, які допомагають розвиватися: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•	Особиста мотивація учасників і учасниць,  набутий попередній досвід роботи. Дружні підтримуючі відносини у колективі.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•	Розуміння потреб та проблем спільноти, реальне бачення ситуації в регіонах.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•	Сильне, фахове правління та системна організованість. 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Symbol"/>
              <a:buChar char=""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Підтримка центрального офісу та професійних координаторів. Делегація повноважень та свобода вибору вектору діяльності.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•	Спільна мета, реально поставлені цілі. Ідея та стратегія кроків для вирішення спільної проблеми,       передбачене фінансування.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•	Унікальність, креативність та оптимізм з особистою мотивацією до змін та активної участі.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buNone/>
              <a:tabLst>
                <a:tab pos="180340" algn="l"/>
              </a:tabLst>
            </a:pPr>
            <a:r>
              <a:rPr lang="uk-UA" b="1" dirty="0" smtClean="0">
                <a:latin typeface="Arial"/>
                <a:ea typeface="Calibri"/>
                <a:cs typeface="Times New Roman"/>
              </a:rPr>
              <a:t>   </a:t>
            </a:r>
            <a:r>
              <a:rPr lang="uk-UA" b="1" dirty="0">
                <a:latin typeface="Arial"/>
                <a:ea typeface="Calibri"/>
                <a:cs typeface="Times New Roman"/>
              </a:rPr>
              <a:t>Стратегічні напрямки </a:t>
            </a:r>
            <a:r>
              <a:rPr lang="uk-UA" b="1" dirty="0" err="1">
                <a:latin typeface="Arial"/>
                <a:ea typeface="Calibri"/>
                <a:cs typeface="Times New Roman"/>
              </a:rPr>
              <a:t>дільності</a:t>
            </a:r>
            <a:r>
              <a:rPr lang="uk-UA" b="1" dirty="0">
                <a:latin typeface="Arial"/>
                <a:ea typeface="Calibri"/>
                <a:cs typeface="Times New Roman"/>
              </a:rPr>
              <a:t> «</a:t>
            </a:r>
            <a:r>
              <a:rPr lang="uk-UA" b="1" dirty="0" err="1">
                <a:latin typeface="Arial"/>
                <a:ea typeface="Calibri"/>
                <a:cs typeface="Times New Roman"/>
              </a:rPr>
              <a:t>ВОЛНи</a:t>
            </a:r>
            <a:r>
              <a:rPr lang="uk-UA" b="1" dirty="0">
                <a:latin typeface="Arial"/>
                <a:ea typeface="Calibri"/>
                <a:cs typeface="Times New Roman"/>
              </a:rPr>
              <a:t>»: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	Розвиток </a:t>
            </a:r>
            <a:r>
              <a:rPr lang="uk-UA" dirty="0" err="1">
                <a:latin typeface="Arial"/>
                <a:ea typeface="Calibri"/>
                <a:cs typeface="Times New Roman"/>
              </a:rPr>
              <a:t>адвокаційного</a:t>
            </a:r>
            <a:r>
              <a:rPr lang="uk-UA" dirty="0">
                <a:latin typeface="Arial"/>
                <a:ea typeface="Calibri"/>
                <a:cs typeface="Times New Roman"/>
              </a:rPr>
              <a:t> напрямку діяльності.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	Декриміналізація (зміна нормативних документів).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	Розвиток лікувальних та реабілітаційних програм.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	Розвиток та посилення організаційної спроможності.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	Розширення джерел фінансування..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	Розробка та впровадження передових методів мобілізації.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	Стандартизація та моніторинг послуг реабілітації. 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	Розширення крос-груп та пошук партнерів. 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	Відбір та навчання регіональних лідерів.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	Моніторинг та оцінка соціальних послуг.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	Залучення до процесу розробки, моніторингу та оцінки якості послуг представників спільноти ЛВН.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	Виявлення найважливіших проблем цільової аудиторії та чітке планування їх вирішення.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	Командна робота та обмін досвідом, розширення знань в теорії та на практиці. 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	Розширення та налагодження контактів із дружніми організаціями, ЗМІ, політичними діячами, виступи в координаційних радах та дорадчих органах, участь в акціях, конференціях, форумах, тощо.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	Створення умов для зміни політики із врахуванням кращих Європейських практик.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	Стати ресурсним центром у питаннях наркозалежності в Україні.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	Географічне розширення діяльності.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buNone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 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4000"/>
              </a:lnSpc>
              <a:buNone/>
            </a:pPr>
            <a:endParaRPr lang="uk-UA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  <a:buNone/>
            </a:pPr>
            <a:endParaRPr lang="ru-R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847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7359" y="309966"/>
            <a:ext cx="9901646" cy="6064707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15000"/>
              </a:lnSpc>
              <a:buNone/>
              <a:tabLst>
                <a:tab pos="180340" algn="l"/>
              </a:tabLst>
            </a:pPr>
            <a:r>
              <a:rPr lang="uk-UA" b="1" dirty="0" smtClean="0">
                <a:latin typeface="Arial"/>
                <a:ea typeface="Calibri"/>
                <a:cs typeface="Times New Roman"/>
              </a:rPr>
              <a:t>Участь </a:t>
            </a:r>
            <a:r>
              <a:rPr lang="uk-UA" b="1" dirty="0">
                <a:latin typeface="Arial"/>
                <a:ea typeface="Calibri"/>
                <a:cs typeface="Times New Roman"/>
              </a:rPr>
              <a:t>організації у законотворчій діяльності: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      29.06.2021 року у Верховній Раді України зареєстрований Проект Закону «Про внесення змін до деяких законодавчих актів України щодо особливостей кримінальної відповідальності осіб, які вчиняють правопорушення у зв’язку із наявністю залежності від наркотичних та інших </a:t>
            </a:r>
            <a:r>
              <a:rPr lang="uk-UA" dirty="0" err="1">
                <a:latin typeface="Arial"/>
                <a:ea typeface="Calibri"/>
                <a:cs typeface="Times New Roman"/>
              </a:rPr>
              <a:t>психоактивних</a:t>
            </a:r>
            <a:r>
              <a:rPr lang="uk-UA" dirty="0">
                <a:latin typeface="Arial"/>
                <a:ea typeface="Calibri"/>
                <a:cs typeface="Times New Roman"/>
              </a:rPr>
              <a:t> речовин, а також організації реабілітації таких осіб №5715» В результаті тривалої роботи та співпраці, 13.07.2021 був зареєстрований альтернативний </a:t>
            </a:r>
            <a:r>
              <a:rPr lang="uk-UA" dirty="0" err="1">
                <a:latin typeface="Arial"/>
                <a:ea typeface="Calibri"/>
                <a:cs typeface="Times New Roman"/>
              </a:rPr>
              <a:t>законопроєкт</a:t>
            </a:r>
            <a:r>
              <a:rPr lang="uk-UA" dirty="0">
                <a:latin typeface="Arial"/>
                <a:ea typeface="Calibri"/>
                <a:cs typeface="Times New Roman"/>
              </a:rPr>
              <a:t> №5715-1. 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      </a:t>
            </a:r>
            <a:r>
              <a:rPr lang="uk-UA" dirty="0" err="1">
                <a:latin typeface="Arial"/>
                <a:ea typeface="Calibri"/>
                <a:cs typeface="Times New Roman"/>
              </a:rPr>
              <a:t>Ранійше</a:t>
            </a:r>
            <a:r>
              <a:rPr lang="uk-UA" dirty="0">
                <a:latin typeface="Arial"/>
                <a:ea typeface="Calibri"/>
                <a:cs typeface="Times New Roman"/>
              </a:rPr>
              <a:t>,Дискримінаційний законопроект №2784-1 заблокований спільнотою і партнерами, та знятий з реєстрації, оскільки містив у собі  дискримінаційні висновки про наркозалежних,  а також поняття «наркоман», «наркоманія,  пропонувалось примусове лікування. 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buNone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       </a:t>
            </a:r>
            <a:r>
              <a:rPr lang="uk-UA" b="1" dirty="0">
                <a:latin typeface="Arial"/>
                <a:ea typeface="Calibri"/>
                <a:cs typeface="Times New Roman"/>
              </a:rPr>
              <a:t>Домоглися: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Times New Roman"/>
              <a:buChar char="-"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Увійшло у розробку стратегії 2021-2030 років питання декриміналізації відповідальності за ст. З09 КК України «Незаконне виробництво, виготовлення, придбання, зберігання, перевезення чи пересилання наркотичних засобів, психотропних речовин або їх аналогів без мети збуту»;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Times New Roman"/>
              <a:buChar char="-"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Перегляду «Таблиці граничних розмірів наркотичних засобів, психотропних речовин та прекурсорів» Наказу №188 МОЗ України від 01.08.2000 р. в частині приведення їх до адекватних розмірів, які ЛВН може мати з собою для власного вжитку.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Times New Roman"/>
              <a:buChar char="-"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Спільнота ЛВНІ провела збір та аналіз потреб, також проаналізувавши відповіді від обласних державних адміністрацій у 2021 році, визначили пріоритетні проблеми – відсутність,  або номінальне відображення послуг для ЛВНІ в обласних і місцевих програмах про що зауважено під час проведення комітетів національної ради з ТБ/ВІЛ.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Times New Roman"/>
              <a:buChar char="-"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Визначили, що не відбувається розширення пакету послуг для ЛВНІ, немає критеріїв для оцінки якості послуг для ЛВНІ (послуги зменшення шкоди, програми ЗПТ, соціального супроводу, тощо). 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Times New Roman"/>
              <a:buChar char="-"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Розпочато розширені дії щодо проведення контролю якості препаратів для ЗПТ, які </a:t>
            </a:r>
            <a:r>
              <a:rPr lang="uk-UA" dirty="0" err="1">
                <a:latin typeface="Arial"/>
                <a:ea typeface="Calibri"/>
                <a:cs typeface="Times New Roman"/>
              </a:rPr>
              <a:t>закуповуються</a:t>
            </a:r>
            <a:r>
              <a:rPr lang="uk-UA" dirty="0">
                <a:latin typeface="Arial"/>
                <a:ea typeface="Calibri"/>
                <a:cs typeface="Times New Roman"/>
              </a:rPr>
              <a:t> за державні кошти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Times New Roman"/>
              <a:buChar char="-"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Розвинуто представництво у дорадчих органах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Times New Roman"/>
              <a:buChar char="-"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Розвинута система реагування та вирішення питань порушень прав щодо представників спільноти ЛВНІ</a:t>
            </a:r>
            <a:endParaRPr lang="uk-UA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973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7359" y="395208"/>
            <a:ext cx="9901646" cy="5979466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b="1" dirty="0">
                <a:latin typeface="Arial"/>
                <a:ea typeface="Calibri"/>
                <a:cs typeface="Times New Roman"/>
              </a:rPr>
              <a:t>Здобутки: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Об'єднали спільноту ЛВНІ у 25  регіональних представництв, які у 19 регіонах мають членство у Координаційних радах. 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Проводимо регулярний збір і аналіз потреб  з метою </a:t>
            </a:r>
            <a:r>
              <a:rPr lang="uk-UA" dirty="0" err="1">
                <a:latin typeface="Arial"/>
                <a:ea typeface="Calibri"/>
                <a:cs typeface="Times New Roman"/>
              </a:rPr>
              <a:t>адвокації</a:t>
            </a:r>
            <a:r>
              <a:rPr lang="uk-UA" dirty="0">
                <a:latin typeface="Arial"/>
                <a:ea typeface="Calibri"/>
                <a:cs typeface="Times New Roman"/>
              </a:rPr>
              <a:t> вирішення проблем.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Надаємо юридичну допомогу, за 2021рр. оформлено більше 160 кейсів та проведено більше 400 консультацій.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Регулярно спільно з партнерами проводимо акції і </a:t>
            </a:r>
            <a:r>
              <a:rPr lang="uk-UA" dirty="0" err="1">
                <a:latin typeface="Arial"/>
                <a:ea typeface="Calibri"/>
                <a:cs typeface="Times New Roman"/>
              </a:rPr>
              <a:t>флешмоби</a:t>
            </a:r>
            <a:r>
              <a:rPr lang="uk-UA" dirty="0">
                <a:latin typeface="Arial"/>
                <a:ea typeface="Calibri"/>
                <a:cs typeface="Times New Roman"/>
              </a:rPr>
              <a:t> заради зміни  наркополітики у сторону </a:t>
            </a:r>
            <a:r>
              <a:rPr lang="uk-UA" dirty="0" err="1">
                <a:latin typeface="Arial"/>
                <a:ea typeface="Calibri"/>
                <a:cs typeface="Times New Roman"/>
              </a:rPr>
              <a:t>деріміналізації</a:t>
            </a:r>
            <a:r>
              <a:rPr lang="uk-UA" dirty="0">
                <a:latin typeface="Arial"/>
                <a:ea typeface="Calibri"/>
                <a:cs typeface="Times New Roman"/>
              </a:rPr>
              <a:t>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Проходить системна ініціація і підтримка відкриття нових кабінетів ЗПТ.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Проводиться моніторинг якості лікування, якості медичних препаратів ЗПТ.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Відбулося відкриття нових кабінетів  ЗПТ (Львівська, Дніпровські обл.).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Відкрито Ресурсні Центри у Полтавській, Львівській, Одеській області і заплановано додатково відкриття ВОЛНА-ДОНБАС.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Проведено дослідження,  пов'язані з ЛЖН (Ціна криміналізації в Україні 2021).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Організовано </a:t>
            </a:r>
            <a:r>
              <a:rPr lang="uk-UA" dirty="0" err="1">
                <a:latin typeface="Arial"/>
                <a:ea typeface="Calibri"/>
                <a:cs typeface="Times New Roman"/>
              </a:rPr>
              <a:t>перенаправлення</a:t>
            </a:r>
            <a:r>
              <a:rPr lang="uk-UA" dirty="0">
                <a:latin typeface="Arial"/>
                <a:ea typeface="Calibri"/>
                <a:cs typeface="Times New Roman"/>
              </a:rPr>
              <a:t> людей на програму ЗПТ- 716 нових учасників за 2021 рік.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Ведеться моніторинг порушення прав наркозалежних осіб силами спільноти, проводяться тренінги з метою підвищення правової обізнаності (грамотності), захисту прав, в т.ч. із залученням професійних юристів.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ФАКТИЧНА РОБОТА Наглядової Ради (правління) за 2021р: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Times New Roman"/>
              <a:buChar char="-"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Виконано рішення загальних зборів 24-26.11.2020 щодо внесення змін до статуту БО БФ ВОЛНА, приведення його до фактичного з законодавством про благодійну діяльність, з веденням усіх членів до реєстру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Times New Roman"/>
              <a:buChar char="-"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Забезпечено реалізацію проекту 2021 року за напрямком ГФ 154М- пройдено аудиторські фінансові та програмні моніторинги діяльності без зауважень. 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Times New Roman"/>
              <a:buChar char="-"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БО БФ ВОЛНА створила та підтримала 25 регіонів, збільшила проведення навчання та надання темничної допомоги осередкам, створила систему реагування на правопорушення за рахунок пара юристів і системи ДАТА-ЧЕК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Times New Roman"/>
              <a:buChar char="-"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БО БФ ВОЛНА фактично за 2021 рік мала можливість у </a:t>
            </a:r>
            <a:r>
              <a:rPr lang="uk-UA" dirty="0" err="1">
                <a:latin typeface="Arial"/>
                <a:ea typeface="Calibri"/>
                <a:cs typeface="Times New Roman"/>
              </a:rPr>
              <a:t>фандрайзінзі</a:t>
            </a:r>
            <a:r>
              <a:rPr lang="uk-UA" dirty="0">
                <a:latin typeface="Arial"/>
                <a:ea typeface="Calibri"/>
                <a:cs typeface="Times New Roman"/>
              </a:rPr>
              <a:t> у вигляді подання проектних пропозицій на теми допомоги ЛВНІ в місцях несвободи, розбудові систем моніторингу за участю спільнот, організація та розбудова систем медично-соціальної допомоги в СІЗО для ключових груп, надання технічної допомоги для впровадження </a:t>
            </a:r>
            <a:r>
              <a:rPr lang="uk-UA" dirty="0" err="1">
                <a:latin typeface="Arial"/>
                <a:ea typeface="Calibri"/>
                <a:cs typeface="Times New Roman"/>
              </a:rPr>
              <a:t>зпт</a:t>
            </a:r>
            <a:r>
              <a:rPr lang="uk-UA" dirty="0">
                <a:latin typeface="Arial"/>
                <a:ea typeface="Calibri"/>
                <a:cs typeface="Times New Roman"/>
              </a:rPr>
              <a:t> та створення ресурсних центрів для спільноти ЛВНІ. Проект РЕДІАН, Проект ГЕЛЛЕАД, ПРОЕКТ </a:t>
            </a:r>
            <a:r>
              <a:rPr lang="en-US" dirty="0" err="1">
                <a:latin typeface="Arial"/>
                <a:ea typeface="Calibri"/>
                <a:cs typeface="Times New Roman"/>
              </a:rPr>
              <a:t>ViiV</a:t>
            </a:r>
            <a:r>
              <a:rPr lang="uk-UA" dirty="0">
                <a:latin typeface="Arial"/>
                <a:ea typeface="Calibri"/>
                <a:cs typeface="Times New Roman"/>
              </a:rPr>
              <a:t> очкується рішення але БО БФ ВОЛНА має офіційну підтримку від ЦГЗ МОЗ України та ЦОЗ ДКВС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Times New Roman"/>
              <a:buChar char="-"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БО БФ ВОЛНА </a:t>
            </a:r>
            <a:r>
              <a:rPr lang="uk-UA" dirty="0" smtClean="0">
                <a:latin typeface="Arial"/>
                <a:ea typeface="Calibri"/>
                <a:cs typeface="Times New Roman"/>
              </a:rPr>
              <a:t>читки </a:t>
            </a:r>
            <a:r>
              <a:rPr lang="uk-UA" dirty="0">
                <a:latin typeface="Arial"/>
                <a:ea typeface="Calibri"/>
                <a:cs typeface="Times New Roman"/>
              </a:rPr>
              <a:t>дотримується стратегічного плану. Протягом 2021 року збільшено навчання регіональних лідерів, змінено систему ПІАР та </a:t>
            </a:r>
            <a:r>
              <a:rPr lang="uk-UA" dirty="0" err="1">
                <a:latin typeface="Arial"/>
                <a:ea typeface="Calibri"/>
                <a:cs typeface="Times New Roman"/>
              </a:rPr>
              <a:t>візію</a:t>
            </a:r>
            <a:r>
              <a:rPr lang="uk-UA" dirty="0">
                <a:latin typeface="Arial"/>
                <a:ea typeface="Calibri"/>
                <a:cs typeface="Times New Roman"/>
              </a:rPr>
              <a:t> за рахунок просування сайту, новин та інших соціальних мереж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4000"/>
              </a:lnSpc>
              <a:buNone/>
            </a:pPr>
            <a:endParaRPr lang="uk-UA" b="1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975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7359" y="1110342"/>
            <a:ext cx="9901646" cy="5264331"/>
          </a:xfrm>
        </p:spPr>
        <p:txBody>
          <a:bodyPr>
            <a:normAutofit/>
          </a:bodyPr>
          <a:lstStyle/>
          <a:p>
            <a:pPr marL="228600"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Сума коштів 2021 року: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Times New Roman"/>
              <a:buChar char="-"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Основне фінансування БО 100 відсотків життя, напрямок 154М- 5204000,00 гривень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Times New Roman"/>
              <a:buChar char="-"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Додаткове фінансування МБФ Альянс громадського здоров’я, напрямок 55м- 300000,00 гривень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228600"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Ресурси що прийняті для виконання стратегічних напрямків спільноти у якості фінансового агента </a:t>
            </a:r>
            <a:r>
              <a:rPr lang="en-US" dirty="0" err="1">
                <a:latin typeface="Arial"/>
                <a:ea typeface="Calibri"/>
                <a:cs typeface="Times New Roman"/>
              </a:rPr>
              <a:t>ViiV</a:t>
            </a:r>
            <a:r>
              <a:rPr lang="uk-UA" dirty="0">
                <a:latin typeface="Arial"/>
                <a:ea typeface="Calibri"/>
                <a:cs typeface="Times New Roman"/>
              </a:rPr>
              <a:t> та ЕСЛУН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228600" algn="just">
              <a:lnSpc>
                <a:spcPct val="115000"/>
              </a:lnSpc>
              <a:tabLst>
                <a:tab pos="180340" algn="l"/>
              </a:tabLst>
            </a:pPr>
            <a:r>
              <a:rPr lang="uk-UA" dirty="0" err="1">
                <a:latin typeface="Arial"/>
                <a:ea typeface="Calibri"/>
                <a:cs typeface="Times New Roman"/>
              </a:rPr>
              <a:t>Рзподіл</a:t>
            </a:r>
            <a:r>
              <a:rPr lang="uk-UA" dirty="0">
                <a:latin typeface="Arial"/>
                <a:ea typeface="Calibri"/>
                <a:cs typeface="Times New Roman"/>
              </a:rPr>
              <a:t> за % відношенням ресурсів: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Times New Roman"/>
              <a:buChar char="-"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Адміністративні (оренда офісу, банківські витрати, обладнання, канцелярські вироби, оплата персоналу, Інтернет, мобільний зв’язок, </a:t>
            </a:r>
            <a:r>
              <a:rPr lang="uk-UA" dirty="0" err="1">
                <a:latin typeface="Arial"/>
                <a:ea typeface="Calibri"/>
                <a:cs typeface="Times New Roman"/>
              </a:rPr>
              <a:t>хостінг</a:t>
            </a:r>
            <a:r>
              <a:rPr lang="uk-UA" dirty="0">
                <a:latin typeface="Arial"/>
                <a:ea typeface="Calibri"/>
                <a:cs typeface="Times New Roman"/>
              </a:rPr>
              <a:t>)- 20%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buFont typeface="Times New Roman"/>
              <a:buChar char="-"/>
              <a:tabLst>
                <a:tab pos="180340" algn="l"/>
              </a:tabLst>
            </a:pPr>
            <a:r>
              <a:rPr lang="uk-UA" dirty="0">
                <a:latin typeface="Arial"/>
                <a:ea typeface="Calibri"/>
                <a:cs typeface="Times New Roman"/>
              </a:rPr>
              <a:t>Програмна </a:t>
            </a:r>
            <a:r>
              <a:rPr lang="uk-UA" dirty="0" err="1">
                <a:latin typeface="Arial"/>
                <a:ea typeface="Calibri"/>
                <a:cs typeface="Times New Roman"/>
              </a:rPr>
              <a:t>частина-</a:t>
            </a:r>
            <a:r>
              <a:rPr lang="uk-UA" dirty="0">
                <a:latin typeface="Arial"/>
                <a:ea typeface="Calibri"/>
                <a:cs typeface="Times New Roman"/>
              </a:rPr>
              <a:t> (Тренінги, акції, візити технічної допомоги, винагорода лідерам, підтримка ресурсних центрів, конференція - 80%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4000"/>
              </a:lnSpc>
              <a:buNone/>
            </a:pPr>
            <a:endParaRPr lang="uk-UA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929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583" y="245287"/>
            <a:ext cx="8615006" cy="39479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err="1"/>
              <a:t>Визначні</a:t>
            </a:r>
            <a:r>
              <a:rPr lang="ru-RU" sz="2800" b="1" dirty="0"/>
              <a:t> </a:t>
            </a:r>
            <a:r>
              <a:rPr lang="ru-RU" sz="2800" b="1" dirty="0" err="1" smtClean="0"/>
              <a:t>успіхи</a:t>
            </a:r>
            <a:r>
              <a:rPr lang="ru-RU" sz="2800" b="1" dirty="0" smtClean="0"/>
              <a:t> 2021 року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68061" y="700216"/>
            <a:ext cx="9270943" cy="552473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Проведено дослідження силами спільноти ЛВНІ «Ціна криміналізації в Україні 2021» що дозволяє стверджувати про переслідування, високий рівень корупції та великі кошти що витрачаються саме на систему  МВС.</a:t>
            </a:r>
            <a:endParaRPr lang="ru-RU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Участь Яніни </a:t>
            </a:r>
            <a:r>
              <a:rPr lang="uk-UA" sz="16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Стемковської</a:t>
            </a:r>
            <a:r>
              <a:rPr lang="uk-UA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uk-UA" sz="16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Квітковського</a:t>
            </a:r>
            <a:r>
              <a:rPr lang="uk-UA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Олексія, Пархоменко </a:t>
            </a:r>
            <a:r>
              <a:rPr lang="uk-UA" sz="16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Велти</a:t>
            </a:r>
            <a:r>
              <a:rPr lang="uk-UA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uk-U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 </a:t>
            </a:r>
            <a:r>
              <a:rPr lang="uk-UA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конференції з програм зменшення шкоди у Празі. ЛВНІ змогли висвітити проблеми ЛВНІ та законодавства яке робить фактично людей що вживають наркотики об'єктами переслідування та стигми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Забезпечення підтримки спільноти під час карантину </a:t>
            </a:r>
            <a:r>
              <a:rPr lang="en-US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COVID </a:t>
            </a:r>
            <a:r>
              <a:rPr lang="uk-UA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</a:t>
            </a:r>
            <a:r>
              <a:rPr lang="uk-U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uk-UA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Залучені </a:t>
            </a:r>
            <a:r>
              <a:rPr lang="uk-UA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кошти </a:t>
            </a:r>
            <a:r>
              <a:rPr lang="uk-UA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для України в рамках допомоги ГФ задля допомоги ЛВНІ під час КОВІД 19.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ВОЛНА  представлена у 25 регіонах України де саме ЛВНІ надають правовий захист, супроводжують до програм лікування нових ЛВНІ, створюють і приймають участь у бюджетній </a:t>
            </a:r>
            <a:r>
              <a:rPr lang="uk-UA" sz="16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адвокації</a:t>
            </a:r>
            <a:r>
              <a:rPr lang="uk-UA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(ЛВНІ є працівниками у програмах ЗШ </a:t>
            </a:r>
            <a:r>
              <a:rPr lang="uk-UA" sz="16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шо</a:t>
            </a:r>
            <a:r>
              <a:rPr lang="uk-UA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сплачуються ЦГЗ).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ГФ підтримав, ЦГЗ МОЗ практично організувала та очолило </a:t>
            </a:r>
            <a:r>
              <a:rPr lang="uk-UA" sz="1600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адвокаційне</a:t>
            </a:r>
            <a:r>
              <a:rPr lang="uk-UA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питання спільноти ЛВНІ щодо проведення контролю якості препаратів ЗПТ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Зареєстровано законопроект 5715-1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Створено та фактично організовано роботу трьох ресурсних центрів ЛВНІ та один заплановано відкрити до кінця 2021 року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Розширено співпрацю з спільнотою наркозалежних жінок - </a:t>
            </a:r>
            <a:r>
              <a:rPr lang="en-US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IDUIT</a:t>
            </a:r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uk-UA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формування етики і фінансових політик а також розробка положень про вибори ЛВНІ до дорадчих органів</a:t>
            </a:r>
            <a:endParaRPr lang="uk-UA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uk-UA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93" y="24519"/>
            <a:ext cx="1444755" cy="1198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27308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1736</TotalTime>
  <Words>1493</Words>
  <Application>Microsoft Office PowerPoint</Application>
  <PresentationFormat>Произвольный</PresentationFormat>
  <Paragraphs>140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Легкий дым</vt:lpstr>
      <vt:lpstr>Презентация PowerPoint</vt:lpstr>
      <vt:lpstr>Мета діяльності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Визначні успіхи 2021 року</vt:lpstr>
      <vt:lpstr>Визначні успіхи 2021 року</vt:lpstr>
      <vt:lpstr>Прогалини та цілі для удосконалення 2021 року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user</cp:lastModifiedBy>
  <cp:revision>59</cp:revision>
  <dcterms:created xsi:type="dcterms:W3CDTF">2020-10-27T09:28:00Z</dcterms:created>
  <dcterms:modified xsi:type="dcterms:W3CDTF">2024-06-13T12:17:41Z</dcterms:modified>
</cp:coreProperties>
</file>